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7" r:id="rId2"/>
    <p:sldId id="488" r:id="rId3"/>
    <p:sldId id="258" r:id="rId4"/>
    <p:sldId id="418" r:id="rId5"/>
    <p:sldId id="515" r:id="rId6"/>
    <p:sldId id="516" r:id="rId7"/>
    <p:sldId id="517" r:id="rId8"/>
    <p:sldId id="518" r:id="rId9"/>
    <p:sldId id="519" r:id="rId10"/>
    <p:sldId id="520" r:id="rId11"/>
    <p:sldId id="521" r:id="rId12"/>
    <p:sldId id="522" r:id="rId13"/>
    <p:sldId id="523" r:id="rId14"/>
    <p:sldId id="259" r:id="rId15"/>
    <p:sldId id="489" r:id="rId16"/>
    <p:sldId id="524" r:id="rId17"/>
    <p:sldId id="525" r:id="rId18"/>
    <p:sldId id="526" r:id="rId19"/>
    <p:sldId id="527" r:id="rId20"/>
    <p:sldId id="528" r:id="rId21"/>
    <p:sldId id="529" r:id="rId22"/>
    <p:sldId id="530" r:id="rId23"/>
    <p:sldId id="531" r:id="rId24"/>
    <p:sldId id="532" r:id="rId25"/>
    <p:sldId id="533" r:id="rId26"/>
    <p:sldId id="534" r:id="rId27"/>
    <p:sldId id="535" r:id="rId28"/>
    <p:sldId id="536" r:id="rId29"/>
    <p:sldId id="537" r:id="rId30"/>
    <p:sldId id="538" r:id="rId31"/>
    <p:sldId id="539" r:id="rId32"/>
    <p:sldId id="284"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2" pos="3840" userDrawn="1">
          <p15:clr>
            <a:srgbClr val="A4A3A4"/>
          </p15:clr>
        </p15:guide>
        <p15:guide id="3" orient="horz" pos="216" userDrawn="1">
          <p15:clr>
            <a:srgbClr val="A4A3A4"/>
          </p15:clr>
        </p15:guide>
        <p15:guide id="4" orient="horz" pos="4065" userDrawn="1">
          <p15:clr>
            <a:srgbClr val="A4A3A4"/>
          </p15:clr>
        </p15:guide>
        <p15:guide id="5" pos="312" userDrawn="1">
          <p15:clr>
            <a:srgbClr val="A4A3A4"/>
          </p15:clr>
        </p15:guide>
        <p15:guide id="6" pos="7360" userDrawn="1">
          <p15:clr>
            <a:srgbClr val="A4A3A4"/>
          </p15:clr>
        </p15:guide>
        <p15:guide id="7" orient="horz" pos="616" userDrawn="1">
          <p15:clr>
            <a:srgbClr val="A4A3A4"/>
          </p15:clr>
        </p15:guide>
        <p15:guide id="8"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3" d="100"/>
          <a:sy n="63" d="100"/>
        </p:scale>
        <p:origin x="780" y="48"/>
      </p:cViewPr>
      <p:guideLst>
        <p:guide orient="horz" pos="482"/>
        <p:guide pos="3840"/>
        <p:guide orient="horz" pos="216"/>
        <p:guide orient="horz" pos="4065"/>
        <p:guide pos="312"/>
        <p:guide pos="7360"/>
        <p:guide orient="horz" pos="616"/>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t>2024/4/28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290889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1588416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244113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854519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1212267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550696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3286089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335123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3649243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111784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4123161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794040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521585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2834176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4037910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3252625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3025913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24021646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2000869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3310405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3385986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15668410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32</a:t>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3060764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749826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1143167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47280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4038518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t>2024/4/28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github.com/FISCO-"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22241" y="497068"/>
            <a:ext cx="7080468" cy="923330"/>
          </a:xfrm>
          <a:prstGeom prst="rect">
            <a:avLst/>
          </a:prstGeom>
          <a:noFill/>
        </p:spPr>
        <p:txBody>
          <a:bodyPr wrap="square" lIns="0" tIns="45720" rIns="91440" bIns="45720" rtlCol="0">
            <a:spAutoFit/>
          </a:bodyPr>
          <a:lstStyle/>
          <a:p>
            <a:r>
              <a:rPr lang="zh-CN" altLang="en-US" sz="5400" b="1" dirty="0">
                <a:solidFill>
                  <a:schemeClr val="bg1"/>
                </a:solidFill>
                <a:latin typeface="+mj-lt"/>
                <a:ea typeface="+mj-ea"/>
              </a:rPr>
              <a:t>搭建第一个区块链网络</a:t>
            </a:r>
          </a:p>
        </p:txBody>
      </p:sp>
      <p:grpSp>
        <p:nvGrpSpPr>
          <p:cNvPr id="9" name="组合 8"/>
          <p:cNvGrpSpPr/>
          <p:nvPr/>
        </p:nvGrpSpPr>
        <p:grpSpPr>
          <a:xfrm>
            <a:off x="5222241" y="2076361"/>
            <a:ext cx="3635254" cy="616125"/>
            <a:chOff x="1442909" y="2645888"/>
            <a:chExt cx="3635254" cy="616125"/>
          </a:xfrm>
        </p:grpSpPr>
        <p:sp>
          <p:nvSpPr>
            <p:cNvPr id="6" name="文本框 5"/>
            <p:cNvSpPr txBox="1"/>
            <p:nvPr/>
          </p:nvSpPr>
          <p:spPr>
            <a:xfrm>
              <a:off x="2242632" y="2677238"/>
              <a:ext cx="2835531" cy="584775"/>
            </a:xfrm>
            <a:prstGeom prst="rect">
              <a:avLst/>
            </a:prstGeom>
            <a:noFill/>
          </p:spPr>
          <p:txBody>
            <a:bodyPr wrap="square" rtlCol="0">
              <a:spAutoFit/>
              <a:scene3d>
                <a:camera prst="orthographicFront"/>
                <a:lightRig rig="threePt" dir="t"/>
              </a:scene3d>
              <a:sp3d contourW="12700"/>
            </a:bodyPr>
            <a:lstStyle/>
            <a:p>
              <a:pPr lvl="0">
                <a:defRPr/>
              </a:pPr>
              <a:r>
                <a:rPr lang="zh-CN" altLang="en-US" sz="3200" b="1" dirty="0">
                  <a:solidFill>
                    <a:schemeClr val="bg1"/>
                  </a:solidFill>
                  <a:latin typeface="+mj-ea"/>
                </a:rPr>
                <a:t>基础环境搭建</a:t>
              </a:r>
              <a:endParaRPr lang="zh-CN" altLang="en-US" sz="3200" b="1" dirty="0">
                <a:solidFill>
                  <a:schemeClr val="bg1"/>
                </a:solidFill>
                <a:latin typeface="+mj-ea"/>
                <a:ea typeface="+mj-ea"/>
              </a:endParaRPr>
            </a:p>
          </p:txBody>
        </p:sp>
        <p:sp>
          <p:nvSpPr>
            <p:cNvPr id="8" name="文本框 7"/>
            <p:cNvSpPr txBox="1"/>
            <p:nvPr/>
          </p:nvSpPr>
          <p:spPr>
            <a:xfrm>
              <a:off x="1442909" y="2645888"/>
              <a:ext cx="799722" cy="584775"/>
            </a:xfrm>
            <a:prstGeom prst="rect">
              <a:avLst/>
            </a:prstGeom>
            <a:noFill/>
          </p:spPr>
          <p:txBody>
            <a:bodyPr wrap="square" rtlCol="0">
              <a:spAutoFit/>
            </a:bodyPr>
            <a:lstStyle/>
            <a:p>
              <a:r>
                <a:rPr lang="en-US" altLang="zh-CN" sz="3200" b="1" dirty="0">
                  <a:solidFill>
                    <a:schemeClr val="bg1"/>
                  </a:solidFill>
                  <a:latin typeface="+mj-lt"/>
                  <a:cs typeface="Impact" panose="020B0806030902050204" charset="0"/>
                </a:rPr>
                <a:t>01</a:t>
              </a:r>
            </a:p>
          </p:txBody>
        </p:sp>
      </p:grpSp>
      <p:grpSp>
        <p:nvGrpSpPr>
          <p:cNvPr id="10" name="组合 9"/>
          <p:cNvGrpSpPr/>
          <p:nvPr/>
        </p:nvGrpSpPr>
        <p:grpSpPr>
          <a:xfrm>
            <a:off x="5222241" y="3036395"/>
            <a:ext cx="7271101" cy="616125"/>
            <a:chOff x="1442909" y="2645888"/>
            <a:chExt cx="7271101" cy="616125"/>
          </a:xfrm>
        </p:grpSpPr>
        <p:sp>
          <p:nvSpPr>
            <p:cNvPr id="13" name="文本框 12"/>
            <p:cNvSpPr txBox="1"/>
            <p:nvPr/>
          </p:nvSpPr>
          <p:spPr>
            <a:xfrm>
              <a:off x="2242632" y="2677238"/>
              <a:ext cx="6471378" cy="584775"/>
            </a:xfrm>
            <a:prstGeom prst="rect">
              <a:avLst/>
            </a:prstGeom>
            <a:noFill/>
          </p:spPr>
          <p:txBody>
            <a:bodyPr wrap="square" rtlCol="0">
              <a:spAutoFit/>
              <a:scene3d>
                <a:camera prst="orthographicFront"/>
                <a:lightRig rig="threePt" dir="t"/>
              </a:scene3d>
              <a:sp3d contourW="12700"/>
            </a:bodyPr>
            <a:lstStyle/>
            <a:p>
              <a:pPr>
                <a:defRPr/>
              </a:pPr>
              <a:r>
                <a:rPr lang="zh-CN" altLang="en-US" sz="3200" b="1" dirty="0">
                  <a:solidFill>
                    <a:schemeClr val="bg1"/>
                  </a:solidFill>
                  <a:latin typeface="+mj-ea"/>
                </a:rPr>
                <a:t>搭建多群组</a:t>
              </a:r>
              <a:r>
                <a:rPr lang="en-US" altLang="zh-CN" sz="3200" b="1" dirty="0">
                  <a:solidFill>
                    <a:schemeClr val="bg1"/>
                  </a:solidFill>
                  <a:latin typeface="+mj-ea"/>
                </a:rPr>
                <a:t>FISCO BCOS</a:t>
              </a:r>
              <a:r>
                <a:rPr lang="zh-CN" altLang="en-US" sz="3200" b="1" dirty="0">
                  <a:solidFill>
                    <a:schemeClr val="bg1"/>
                  </a:solidFill>
                  <a:latin typeface="+mj-ea"/>
                </a:rPr>
                <a:t>联盟链</a:t>
              </a:r>
              <a:endParaRPr lang="zh-CN" altLang="en-US" sz="3200" b="1" dirty="0">
                <a:solidFill>
                  <a:schemeClr val="bg1"/>
                </a:solidFill>
                <a:latin typeface="+mj-ea"/>
                <a:ea typeface="+mj-ea"/>
              </a:endParaRPr>
            </a:p>
          </p:txBody>
        </p:sp>
        <p:sp>
          <p:nvSpPr>
            <p:cNvPr id="12" name="文本框 11"/>
            <p:cNvSpPr txBox="1"/>
            <p:nvPr/>
          </p:nvSpPr>
          <p:spPr>
            <a:xfrm>
              <a:off x="1442909" y="2645888"/>
              <a:ext cx="799722" cy="584775"/>
            </a:xfrm>
            <a:prstGeom prst="rect">
              <a:avLst/>
            </a:prstGeom>
            <a:noFill/>
          </p:spPr>
          <p:txBody>
            <a:bodyPr wrap="square" rtlCol="0">
              <a:spAutoFit/>
            </a:bodyPr>
            <a:lstStyle/>
            <a:p>
              <a:r>
                <a:rPr lang="en-US" altLang="zh-CN" sz="3200" b="1" dirty="0">
                  <a:solidFill>
                    <a:schemeClr val="bg1"/>
                  </a:solidFill>
                  <a:latin typeface="+mj-lt"/>
                  <a:cs typeface="Impact" panose="020B0806030902050204" charset="0"/>
                </a:rPr>
                <a:t>02</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2" name="图片 1">
            <a:extLst>
              <a:ext uri="{FF2B5EF4-FFF2-40B4-BE49-F238E27FC236}">
                <a16:creationId xmlns:a16="http://schemas.microsoft.com/office/drawing/2014/main" id="{7FFAAF51-9391-23D6-AA22-7B0C484F64A7}"/>
              </a:ext>
            </a:extLst>
          </p:cNvPr>
          <p:cNvPicPr>
            <a:picLocks noChangeAspect="1"/>
          </p:cNvPicPr>
          <p:nvPr/>
        </p:nvPicPr>
        <p:blipFill>
          <a:blip r:embed="rId3"/>
          <a:stretch>
            <a:fillRect/>
          </a:stretch>
        </p:blipFill>
        <p:spPr>
          <a:xfrm>
            <a:off x="1896424" y="2695645"/>
            <a:ext cx="3427415" cy="3146355"/>
          </a:xfrm>
          <a:prstGeom prst="rect">
            <a:avLst/>
          </a:prstGeom>
        </p:spPr>
      </p:pic>
      <p:pic>
        <p:nvPicPr>
          <p:cNvPr id="4" name="图片 3">
            <a:extLst>
              <a:ext uri="{FF2B5EF4-FFF2-40B4-BE49-F238E27FC236}">
                <a16:creationId xmlns:a16="http://schemas.microsoft.com/office/drawing/2014/main" id="{B7F023F8-DF27-FFD6-B068-2BA300581001}"/>
              </a:ext>
            </a:extLst>
          </p:cNvPr>
          <p:cNvPicPr>
            <a:picLocks noChangeAspect="1"/>
          </p:cNvPicPr>
          <p:nvPr/>
        </p:nvPicPr>
        <p:blipFill>
          <a:blip r:embed="rId4"/>
          <a:stretch>
            <a:fillRect/>
          </a:stretch>
        </p:blipFill>
        <p:spPr>
          <a:xfrm>
            <a:off x="5912485" y="2695644"/>
            <a:ext cx="3427416" cy="3146355"/>
          </a:xfrm>
          <a:prstGeom prst="rect">
            <a:avLst/>
          </a:prstGeom>
        </p:spPr>
      </p:pic>
    </p:spTree>
    <p:extLst>
      <p:ext uri="{BB962C8B-B14F-4D97-AF65-F5344CB8AC3E}">
        <p14:creationId xmlns:p14="http://schemas.microsoft.com/office/powerpoint/2010/main" val="1243901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5" name="图片 4">
            <a:extLst>
              <a:ext uri="{FF2B5EF4-FFF2-40B4-BE49-F238E27FC236}">
                <a16:creationId xmlns:a16="http://schemas.microsoft.com/office/drawing/2014/main" id="{2A75E27A-FFB7-13A1-075C-F217E603B16C}"/>
              </a:ext>
            </a:extLst>
          </p:cNvPr>
          <p:cNvPicPr>
            <a:picLocks noChangeAspect="1"/>
          </p:cNvPicPr>
          <p:nvPr/>
        </p:nvPicPr>
        <p:blipFill>
          <a:blip r:embed="rId3"/>
          <a:stretch>
            <a:fillRect/>
          </a:stretch>
        </p:blipFill>
        <p:spPr>
          <a:xfrm>
            <a:off x="1582099" y="2712790"/>
            <a:ext cx="3427416" cy="3129209"/>
          </a:xfrm>
          <a:prstGeom prst="rect">
            <a:avLst/>
          </a:prstGeom>
        </p:spPr>
      </p:pic>
      <p:pic>
        <p:nvPicPr>
          <p:cNvPr id="6" name="图片 5">
            <a:extLst>
              <a:ext uri="{FF2B5EF4-FFF2-40B4-BE49-F238E27FC236}">
                <a16:creationId xmlns:a16="http://schemas.microsoft.com/office/drawing/2014/main" id="{D8B64ED1-AB85-2D26-7A7C-75ADAE0EDDB0}"/>
              </a:ext>
            </a:extLst>
          </p:cNvPr>
          <p:cNvPicPr>
            <a:picLocks noChangeAspect="1"/>
          </p:cNvPicPr>
          <p:nvPr/>
        </p:nvPicPr>
        <p:blipFill>
          <a:blip r:embed="rId4"/>
          <a:stretch>
            <a:fillRect/>
          </a:stretch>
        </p:blipFill>
        <p:spPr>
          <a:xfrm>
            <a:off x="5423878" y="2712790"/>
            <a:ext cx="3567722" cy="3129209"/>
          </a:xfrm>
          <a:prstGeom prst="rect">
            <a:avLst/>
          </a:prstGeom>
        </p:spPr>
      </p:pic>
    </p:spTree>
    <p:extLst>
      <p:ext uri="{BB962C8B-B14F-4D97-AF65-F5344CB8AC3E}">
        <p14:creationId xmlns:p14="http://schemas.microsoft.com/office/powerpoint/2010/main" val="1395235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2" name="图片 1">
            <a:extLst>
              <a:ext uri="{FF2B5EF4-FFF2-40B4-BE49-F238E27FC236}">
                <a16:creationId xmlns:a16="http://schemas.microsoft.com/office/drawing/2014/main" id="{EE2C1A0C-23B5-6174-CD20-A076E36FC5BA}"/>
              </a:ext>
            </a:extLst>
          </p:cNvPr>
          <p:cNvPicPr>
            <a:picLocks noChangeAspect="1"/>
          </p:cNvPicPr>
          <p:nvPr/>
        </p:nvPicPr>
        <p:blipFill>
          <a:blip r:embed="rId3"/>
          <a:stretch>
            <a:fillRect/>
          </a:stretch>
        </p:blipFill>
        <p:spPr>
          <a:xfrm>
            <a:off x="1522438" y="2712790"/>
            <a:ext cx="3567722" cy="3129209"/>
          </a:xfrm>
          <a:prstGeom prst="rect">
            <a:avLst/>
          </a:prstGeom>
        </p:spPr>
      </p:pic>
      <p:pic>
        <p:nvPicPr>
          <p:cNvPr id="4" name="图片 3">
            <a:extLst>
              <a:ext uri="{FF2B5EF4-FFF2-40B4-BE49-F238E27FC236}">
                <a16:creationId xmlns:a16="http://schemas.microsoft.com/office/drawing/2014/main" id="{C5C1A85C-BF38-9103-99E3-21FDF386F66F}"/>
              </a:ext>
            </a:extLst>
          </p:cNvPr>
          <p:cNvPicPr>
            <a:picLocks noChangeAspect="1"/>
          </p:cNvPicPr>
          <p:nvPr/>
        </p:nvPicPr>
        <p:blipFill>
          <a:blip r:embed="rId4"/>
          <a:stretch>
            <a:fillRect/>
          </a:stretch>
        </p:blipFill>
        <p:spPr>
          <a:xfrm>
            <a:off x="5540692" y="2712790"/>
            <a:ext cx="3567722" cy="3129209"/>
          </a:xfrm>
          <a:prstGeom prst="rect">
            <a:avLst/>
          </a:prstGeom>
        </p:spPr>
      </p:pic>
    </p:spTree>
    <p:extLst>
      <p:ext uri="{BB962C8B-B14F-4D97-AF65-F5344CB8AC3E}">
        <p14:creationId xmlns:p14="http://schemas.microsoft.com/office/powerpoint/2010/main" val="229409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虚拟机的基础配置完成后，可以重启虚拟机，并使用用户名及其密码登录</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5" name="图片 4">
            <a:extLst>
              <a:ext uri="{FF2B5EF4-FFF2-40B4-BE49-F238E27FC236}">
                <a16:creationId xmlns:a16="http://schemas.microsoft.com/office/drawing/2014/main" id="{F9E69F04-931E-956D-DA12-A3D7D877A81B}"/>
              </a:ext>
            </a:extLst>
          </p:cNvPr>
          <p:cNvPicPr>
            <a:picLocks noChangeAspect="1"/>
          </p:cNvPicPr>
          <p:nvPr/>
        </p:nvPicPr>
        <p:blipFill rotWithShape="1">
          <a:blip r:embed="rId3"/>
          <a:srcRect t="2710"/>
          <a:stretch/>
        </p:blipFill>
        <p:spPr bwMode="auto">
          <a:xfrm>
            <a:off x="1798320" y="2705239"/>
            <a:ext cx="3241357" cy="3129208"/>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C6B2D71E-BF3C-07BD-67F5-41712DA4F2D5}"/>
              </a:ext>
            </a:extLst>
          </p:cNvPr>
          <p:cNvPicPr>
            <a:picLocks noChangeAspect="1"/>
          </p:cNvPicPr>
          <p:nvPr/>
        </p:nvPicPr>
        <p:blipFill rotWithShape="1">
          <a:blip r:embed="rId4"/>
          <a:srcRect t="4281"/>
          <a:stretch/>
        </p:blipFill>
        <p:spPr bwMode="auto">
          <a:xfrm>
            <a:off x="5622289" y="2710531"/>
            <a:ext cx="3241357" cy="31239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47695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268720" y="2765207"/>
            <a:ext cx="6056873" cy="1292661"/>
            <a:chOff x="2111745" y="2041909"/>
            <a:chExt cx="6056873" cy="1292661"/>
          </a:xfrm>
        </p:grpSpPr>
        <p:sp>
          <p:nvSpPr>
            <p:cNvPr id="6" name="文本框 5"/>
            <p:cNvSpPr txBox="1"/>
            <p:nvPr/>
          </p:nvSpPr>
          <p:spPr>
            <a:xfrm>
              <a:off x="2111745" y="2749795"/>
              <a:ext cx="6056873" cy="58477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搭建多群组</a:t>
              </a:r>
              <a:r>
                <a:rPr lang="en-US" altLang="zh-CN" sz="3200" b="1" dirty="0">
                  <a:solidFill>
                    <a:schemeClr val="bg1"/>
                  </a:solidFill>
                  <a:latin typeface="+mj-ea"/>
                </a:rPr>
                <a:t>FISCO BCOS</a:t>
              </a:r>
              <a:r>
                <a:rPr lang="zh-CN" altLang="en-US" sz="3200" b="1" dirty="0">
                  <a:solidFill>
                    <a:schemeClr val="bg1"/>
                  </a:solidFill>
                  <a:latin typeface="+mj-ea"/>
                </a:rPr>
                <a:t>联盟链</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02</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3.2.1  </a:t>
              </a:r>
              <a:r>
                <a:rPr lang="zh-CN" altLang="en-US" sz="4000" b="1" dirty="0">
                  <a:solidFill>
                    <a:schemeClr val="bg1"/>
                  </a:solidFill>
                  <a:latin typeface="+mj-ea"/>
                </a:rPr>
                <a:t>星型拓扑与并行多组</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734975" y="1490553"/>
            <a:ext cx="10760149" cy="3108543"/>
          </a:xfrm>
          <a:prstGeom prst="rect">
            <a:avLst/>
          </a:prstGeom>
          <a:noFill/>
        </p:spPr>
        <p:txBody>
          <a:bodyPr wrap="square" rtlCol="0">
            <a:spAutoFit/>
          </a:bodyPr>
          <a:lstStyle/>
          <a:p>
            <a:pPr indent="720000" algn="just"/>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相对于区块链基础架构，</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FISCO BCOS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细分出了管理层，用于实现区块链的管理功能，如参数配置、账本管理等。接口层主要对应的是应用层，面向区块链用户，提供交互式控制合、各类应用接口等。</a:t>
            </a:r>
          </a:p>
          <a:p>
            <a:pPr indent="720000" algn="just"/>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FISCO BCOS</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是明确的多链设计，并且其设计指导中也建议按照业务分开不同的链，还可以为了扩容再按照机构数量进行分组，这种多链设计理论上可以无限扩大。</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02968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3.2.1  </a:t>
              </a:r>
              <a:r>
                <a:rPr lang="zh-CN" altLang="en-US" sz="4000" b="1" dirty="0">
                  <a:solidFill>
                    <a:schemeClr val="bg1"/>
                  </a:solidFill>
                  <a:latin typeface="+mj-ea"/>
                </a:rPr>
                <a:t>星型拓扑与并行多组</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633375" y="1054497"/>
            <a:ext cx="10760149" cy="2677656"/>
          </a:xfrm>
          <a:prstGeom prst="rect">
            <a:avLst/>
          </a:prstGeom>
          <a:noFill/>
        </p:spPr>
        <p:txBody>
          <a:bodyPr wrap="square" rtlCol="0">
            <a:spAutoFit/>
          </a:bodyPr>
          <a:lstStyle/>
          <a:p>
            <a:pPr indent="720000" algn="just"/>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星形组网拓扑和并行多组组网拓扑是区块链应用中使用较广泛的两种组网方式。</a:t>
            </a:r>
          </a:p>
          <a:p>
            <a:pPr indent="720000" algn="just"/>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星形拓扑：中心机构节点同时属于多个群组，运行多家机构应用，其他每家机构属于不同群组，运行各自应用。</a:t>
            </a:r>
          </a:p>
          <a:p>
            <a:pPr indent="720000" algn="just"/>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并行多组：区块链中每个节点均属于多个群组，可用于多方不同业务的横向扩展，或者同一业务的纵向扩展。</a:t>
            </a:r>
          </a:p>
        </p:txBody>
      </p:sp>
      <p:pic>
        <p:nvPicPr>
          <p:cNvPr id="4" name="图片 3">
            <a:extLst>
              <a:ext uri="{FF2B5EF4-FFF2-40B4-BE49-F238E27FC236}">
                <a16:creationId xmlns:a16="http://schemas.microsoft.com/office/drawing/2014/main" id="{CB909EF9-E1D8-F261-4C03-D510FB4E1E5E}"/>
              </a:ext>
            </a:extLst>
          </p:cNvPr>
          <p:cNvPicPr>
            <a:picLocks noChangeAspect="1"/>
          </p:cNvPicPr>
          <p:nvPr/>
        </p:nvPicPr>
        <p:blipFill rotWithShape="1">
          <a:blip r:embed="rId3"/>
          <a:srcRect l="1686" r="3620"/>
          <a:stretch/>
        </p:blipFill>
        <p:spPr>
          <a:xfrm>
            <a:off x="2133600" y="3766676"/>
            <a:ext cx="7965440" cy="2838846"/>
          </a:xfrm>
          <a:prstGeom prst="rect">
            <a:avLst/>
          </a:prstGeom>
        </p:spPr>
      </p:pic>
    </p:spTree>
    <p:extLst>
      <p:ext uri="{BB962C8B-B14F-4D97-AF65-F5344CB8AC3E}">
        <p14:creationId xmlns:p14="http://schemas.microsoft.com/office/powerpoint/2010/main" val="548897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3.2.2  </a:t>
              </a:r>
              <a:r>
                <a:rPr lang="zh-CN" altLang="en-US" sz="4000" b="1" dirty="0">
                  <a:solidFill>
                    <a:schemeClr val="bg1"/>
                  </a:solidFill>
                  <a:latin typeface="+mj-ea"/>
                </a:rPr>
                <a:t>构建八节点星形拓扑区块链</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582575" y="2243217"/>
            <a:ext cx="10760149" cy="1384995"/>
          </a:xfrm>
          <a:prstGeom prst="rect">
            <a:avLst/>
          </a:prstGeom>
          <a:noFill/>
        </p:spPr>
        <p:txBody>
          <a:bodyPr wrap="square" rtlCol="0">
            <a:spAutoFit/>
          </a:bodyPr>
          <a:lstStyle/>
          <a:p>
            <a:pPr indent="720000" algn="just"/>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星形拓扑的优势是网络的稳定性好，当一台计算机发生连接故障时，通常不会影响其他计算机之间的连接，网络仍然能够正常运行。</a:t>
            </a:r>
          </a:p>
        </p:txBody>
      </p:sp>
    </p:spTree>
    <p:extLst>
      <p:ext uri="{BB962C8B-B14F-4D97-AF65-F5344CB8AC3E}">
        <p14:creationId xmlns:p14="http://schemas.microsoft.com/office/powerpoint/2010/main" val="765890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3.2.2  </a:t>
              </a:r>
              <a:r>
                <a:rPr lang="zh-CN" altLang="en-US" sz="4000" b="1" dirty="0">
                  <a:solidFill>
                    <a:schemeClr val="bg1"/>
                  </a:solidFill>
                  <a:latin typeface="+mj-ea"/>
                </a:rPr>
                <a:t>构建八节点星形拓扑区块链</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495300" y="1628374"/>
            <a:ext cx="10760149" cy="2246769"/>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1</a:t>
            </a:r>
            <a:r>
              <a:rPr lang="zh-CN" altLang="en-US" sz="2800" dirty="0">
                <a:solidFill>
                  <a:schemeClr val="bg1"/>
                </a:solidFill>
                <a:latin typeface="Times New Roman" panose="02020603050405020304" pitchFamily="18" charset="0"/>
                <a:cs typeface="Times New Roman" panose="02020603050405020304" pitchFamily="18" charset="0"/>
              </a:rPr>
              <a:t>）</a:t>
            </a:r>
            <a:r>
              <a:rPr lang="zh-CN" alt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安装</a:t>
            </a:r>
            <a:r>
              <a:rPr lang="en-US"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ubuntu</a:t>
            </a:r>
            <a:r>
              <a:rPr lang="zh-CN" alt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依赖</a:t>
            </a:r>
            <a:endParaRPr lang="en-US"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重启进入</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虚拟机后，使用如下命令进入超级管理员</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root</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工作组。</a:t>
            </a:r>
            <a:endPar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da-DK"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sudo su root</a:t>
            </a:r>
          </a:p>
          <a:p>
            <a:r>
              <a:rPr lang="da-DK"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）安装</a:t>
            </a:r>
            <a:r>
              <a:rPr lang="en-US" altLang="zh-CN" sz="2800" kern="1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openssl</a:t>
            </a:r>
            <a:r>
              <a:rPr lang="zh-CN" alt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curl</a:t>
            </a:r>
            <a:r>
              <a:rPr lang="zh-CN" altLang="en-US"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等依赖软件</a:t>
            </a:r>
            <a:endParaRPr lang="en-US" altLang="zh-CN" sz="28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s-E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sudo apt install -y openssl curl</a:t>
            </a:r>
            <a:endParaRPr lang="zh-CN"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21F8067D-F19D-B10E-8CA7-BB9236951E8F}"/>
              </a:ext>
            </a:extLst>
          </p:cNvPr>
          <p:cNvPicPr>
            <a:picLocks noChangeAspect="1"/>
          </p:cNvPicPr>
          <p:nvPr/>
        </p:nvPicPr>
        <p:blipFill>
          <a:blip r:embed="rId3"/>
          <a:stretch>
            <a:fillRect/>
          </a:stretch>
        </p:blipFill>
        <p:spPr>
          <a:xfrm>
            <a:off x="1648460" y="4020172"/>
            <a:ext cx="7444740" cy="2329827"/>
          </a:xfrm>
          <a:prstGeom prst="rect">
            <a:avLst/>
          </a:prstGeom>
        </p:spPr>
      </p:pic>
    </p:spTree>
    <p:extLst>
      <p:ext uri="{BB962C8B-B14F-4D97-AF65-F5344CB8AC3E}">
        <p14:creationId xmlns:p14="http://schemas.microsoft.com/office/powerpoint/2010/main" val="39080051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393700" y="1055578"/>
            <a:ext cx="10760149" cy="2677656"/>
          </a:xfrm>
          <a:prstGeom prst="rect">
            <a:avLst/>
          </a:prstGeom>
          <a:noFill/>
        </p:spPr>
        <p:txBody>
          <a:bodyPr wrap="square" rtlCol="0">
            <a:spAutoFit/>
          </a:bodyPr>
          <a:lstStyle/>
          <a:p>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星形区块链组网如下：</a:t>
            </a:r>
          </a:p>
          <a:p>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agencyA</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127.0.0.1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上有</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个节点，同时属于</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group3</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p>
          <a:p>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agencyB</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127.0.0.1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上有</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个节点，属于</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p>
          <a:p>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agencyC</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127.0.0.1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上有</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个节点，属于</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p>
          <a:p>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agencyD</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：在</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127.0.0.1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上有</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个节点，属于</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group3</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4" name="图片 3">
            <a:extLst>
              <a:ext uri="{FF2B5EF4-FFF2-40B4-BE49-F238E27FC236}">
                <a16:creationId xmlns:a16="http://schemas.microsoft.com/office/drawing/2014/main" id="{B2A41B46-0599-43BB-4C5E-A16AAF2E9B12}"/>
              </a:ext>
            </a:extLst>
          </p:cNvPr>
          <p:cNvPicPr>
            <a:picLocks noChangeAspect="1"/>
          </p:cNvPicPr>
          <p:nvPr/>
        </p:nvPicPr>
        <p:blipFill rotWithShape="1">
          <a:blip r:embed="rId3"/>
          <a:srcRect b="8912"/>
          <a:stretch/>
        </p:blipFill>
        <p:spPr bwMode="auto">
          <a:xfrm>
            <a:off x="1788160" y="3968041"/>
            <a:ext cx="5171440" cy="227231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25723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grpSp>
        <p:nvGrpSpPr>
          <p:cNvPr id="19" name="组合 18"/>
          <p:cNvGrpSpPr/>
          <p:nvPr/>
        </p:nvGrpSpPr>
        <p:grpSpPr>
          <a:xfrm>
            <a:off x="500963" y="338782"/>
            <a:ext cx="11239501" cy="681191"/>
            <a:chOff x="500963" y="459102"/>
            <a:chExt cx="11239501" cy="681191"/>
          </a:xfrm>
        </p:grpSpPr>
        <p:sp>
          <p:nvSpPr>
            <p:cNvPr id="24" name="Título 2"/>
            <p:cNvSpPr txBox="1"/>
            <p:nvPr/>
          </p:nvSpPr>
          <p:spPr>
            <a:xfrm>
              <a:off x="500963" y="459102"/>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任务导读</a:t>
              </a:r>
            </a:p>
          </p:txBody>
        </p:sp>
        <p:cxnSp>
          <p:nvCxnSpPr>
            <p:cNvPr id="26" name="Conector recto 178"/>
            <p:cNvCxnSpPr>
              <a:cxnSpLocks/>
            </p:cNvCxnSpPr>
            <p:nvPr/>
          </p:nvCxnSpPr>
          <p:spPr>
            <a:xfrm>
              <a:off x="500963" y="1140293"/>
              <a:ext cx="222097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文本框 4">
            <a:extLst>
              <a:ext uri="{FF2B5EF4-FFF2-40B4-BE49-F238E27FC236}">
                <a16:creationId xmlns:a16="http://schemas.microsoft.com/office/drawing/2014/main" id="{4A08C7B3-62FC-16DE-1D0B-2E1FE278E949}"/>
              </a:ext>
            </a:extLst>
          </p:cNvPr>
          <p:cNvSpPr txBox="1"/>
          <p:nvPr/>
        </p:nvSpPr>
        <p:spPr>
          <a:xfrm>
            <a:off x="1181632" y="2088943"/>
            <a:ext cx="10111562" cy="1569660"/>
          </a:xfrm>
          <a:prstGeom prst="rect">
            <a:avLst/>
          </a:prstGeom>
          <a:noFill/>
        </p:spPr>
        <p:txBody>
          <a:bodyPr wrap="square" rtlCol="0">
            <a:spAutoFit/>
          </a:bodyPr>
          <a:lstStyle/>
          <a:p>
            <a:pPr indent="720000" algn="just"/>
            <a:r>
              <a:rPr lang="zh-CN" altLang="en-US" sz="2400" dirty="0">
                <a:solidFill>
                  <a:schemeClr val="bg1"/>
                </a:solidFill>
                <a:effectLst/>
                <a:latin typeface="Times New Roman" panose="02020603050405020304" pitchFamily="18" charset="0"/>
                <a:ea typeface="宋体" panose="02010600030101010101" pitchFamily="2" charset="-122"/>
              </a:rPr>
              <a:t>本任务从搭建航运物流的区块链平台入手，首先让学生对</a:t>
            </a:r>
            <a:r>
              <a:rPr lang="en-US" altLang="zh-CN" sz="2400" dirty="0">
                <a:solidFill>
                  <a:schemeClr val="bg1"/>
                </a:solidFill>
                <a:effectLst/>
                <a:latin typeface="Times New Roman" panose="02020603050405020304" pitchFamily="18" charset="0"/>
                <a:ea typeface="宋体" panose="02010600030101010101" pitchFamily="2" charset="-122"/>
              </a:rPr>
              <a:t>FISCO BCOS</a:t>
            </a:r>
            <a:r>
              <a:rPr lang="zh-CN" altLang="en-US" sz="2400" dirty="0">
                <a:solidFill>
                  <a:schemeClr val="bg1"/>
                </a:solidFill>
                <a:effectLst/>
                <a:latin typeface="Times New Roman" panose="02020603050405020304" pitchFamily="18" charset="0"/>
                <a:ea typeface="宋体" panose="02010600030101010101" pitchFamily="2" charset="-122"/>
              </a:rPr>
              <a:t>区块链平台有一个初步了解，然后介绍如何在局域网中搭建</a:t>
            </a:r>
            <a:r>
              <a:rPr lang="en-US" altLang="zh-CN" sz="2400" dirty="0">
                <a:solidFill>
                  <a:schemeClr val="bg1"/>
                </a:solidFill>
                <a:effectLst/>
                <a:latin typeface="Times New Roman" panose="02020603050405020304" pitchFamily="18" charset="0"/>
                <a:ea typeface="宋体" panose="02010600030101010101" pitchFamily="2" charset="-122"/>
              </a:rPr>
              <a:t>FISCO BCOS</a:t>
            </a:r>
            <a:r>
              <a:rPr lang="zh-CN" altLang="en-US" sz="2400" dirty="0">
                <a:solidFill>
                  <a:schemeClr val="bg1"/>
                </a:solidFill>
                <a:effectLst/>
                <a:latin typeface="Times New Roman" panose="02020603050405020304" pitchFamily="18" charset="0"/>
                <a:ea typeface="宋体" panose="02010600030101010101" pitchFamily="2" charset="-122"/>
              </a:rPr>
              <a:t>区块链环境。使读者对</a:t>
            </a:r>
            <a:r>
              <a:rPr lang="en-US" altLang="zh-CN" sz="2400" dirty="0">
                <a:solidFill>
                  <a:schemeClr val="bg1"/>
                </a:solidFill>
                <a:effectLst/>
                <a:latin typeface="Times New Roman" panose="02020603050405020304" pitchFamily="18" charset="0"/>
                <a:ea typeface="宋体" panose="02010600030101010101" pitchFamily="2" charset="-122"/>
              </a:rPr>
              <a:t>FISCO BCOS</a:t>
            </a:r>
            <a:r>
              <a:rPr lang="zh-CN" altLang="en-US" sz="2400" dirty="0">
                <a:solidFill>
                  <a:schemeClr val="bg1"/>
                </a:solidFill>
                <a:effectLst/>
                <a:latin typeface="Times New Roman" panose="02020603050405020304" pitchFamily="18" charset="0"/>
                <a:ea typeface="宋体" panose="02010600030101010101" pitchFamily="2" charset="-122"/>
              </a:rPr>
              <a:t>区块链有直观的认知，并掌握其相关理论知识。</a:t>
            </a:r>
            <a:endParaRPr lang="zh-CN" altLang="en-US" sz="2400" dirty="0">
              <a:solidFill>
                <a:schemeClr val="bg1"/>
              </a:solidFill>
            </a:endParaRPr>
          </a:p>
        </p:txBody>
      </p:sp>
    </p:spTree>
    <p:extLst>
      <p:ext uri="{BB962C8B-B14F-4D97-AF65-F5344CB8AC3E}">
        <p14:creationId xmlns:p14="http://schemas.microsoft.com/office/powerpoint/2010/main" val="15962830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495300" y="1746458"/>
            <a:ext cx="11523980" cy="3539430"/>
          </a:xfrm>
          <a:prstGeom prst="rect">
            <a:avLst/>
          </a:prstGeom>
          <a:noFill/>
        </p:spPr>
        <p:txBody>
          <a:bodyPr wrap="square" rtlCol="0">
            <a:spAutoFit/>
          </a:bodyPr>
          <a:lstStyle/>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创建多级操作目录</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mkdir -p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fisco</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&amp;&amp; cd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fisco</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获取</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build_chain.sh</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脚本</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curl -#LO https://github.com/FISCO-BCOS/FISCO-BCOS/releases/download/v2.7.1/build_chain.sh &amp;&amp;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chmod</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u+x</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build_chain.sh</a:t>
            </a:r>
          </a:p>
          <a:p>
            <a:endPar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58028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495300" y="1746458"/>
            <a:ext cx="11523980" cy="2677656"/>
          </a:xfrm>
          <a:prstGeom prst="rect">
            <a:avLst/>
          </a:prstGeom>
          <a:noFill/>
        </p:spPr>
        <p:txBody>
          <a:bodyPr wrap="square" rtlCol="0">
            <a:spAutoFit/>
          </a:bodyPr>
          <a:lstStyle/>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使用 </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vi</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编辑器生成区块链配置文件</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ipconf</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vi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ipconf</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添加组网内容</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p>
          <a:p>
            <a:endPar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A841142D-D0BD-38B5-ACA9-71D72080FA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0030" y="3792799"/>
            <a:ext cx="7491730" cy="1262629"/>
          </a:xfrm>
          <a:prstGeom prst="rect">
            <a:avLst/>
          </a:prstGeom>
          <a:noFill/>
          <a:ln>
            <a:noFill/>
          </a:ln>
        </p:spPr>
      </p:pic>
    </p:spTree>
    <p:extLst>
      <p:ext uri="{BB962C8B-B14F-4D97-AF65-F5344CB8AC3E}">
        <p14:creationId xmlns:p14="http://schemas.microsoft.com/office/powerpoint/2010/main" val="4149007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170180" y="1724720"/>
            <a:ext cx="12192000" cy="2677656"/>
          </a:xfrm>
          <a:prstGeom prst="rect">
            <a:avLst/>
          </a:prstGeom>
          <a:noFill/>
        </p:spPr>
        <p:txBody>
          <a:bodyPr wrap="square" rtlCol="0">
            <a:spAutoFit/>
          </a:bodyPr>
          <a:lstStyle/>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3</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配置生成星形区块链。（需要保证机器的</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30300~30301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20200~20201</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8545~8546</a:t>
            </a:r>
            <a:r>
              <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端口没有被占用）</a:t>
            </a:r>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bash build_chain.sh -f </a:t>
            </a:r>
            <a:r>
              <a:rPr lang="en-US" altLang="zh-CN" sz="2800" dirty="0" err="1">
                <a:solidFill>
                  <a:schemeClr val="bg1"/>
                </a:solidFill>
                <a:latin typeface="宋体" panose="02010600030101010101" pitchFamily="2" charset="-122"/>
                <a:ea typeface="宋体" panose="02010600030101010101" pitchFamily="2" charset="-122"/>
                <a:cs typeface="Times New Roman" panose="02020603050405020304" pitchFamily="18" charset="0"/>
              </a:rPr>
              <a:t>ipconf</a:t>
            </a:r>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-p 30300,20200,8545</a:t>
            </a:r>
          </a:p>
          <a:p>
            <a:endPar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sz="2800" dirty="0">
                <a:solidFill>
                  <a:schemeClr val="bg1"/>
                </a:solidFill>
                <a:latin typeface="宋体" panose="02010600030101010101" pitchFamily="2" charset="-122"/>
                <a:ea typeface="宋体" panose="02010600030101010101" pitchFamily="2" charset="-122"/>
                <a:cs typeface="Times New Roman" panose="02020603050405020304" pitchFamily="18" charset="0"/>
              </a:rPr>
              <a:t>	</a:t>
            </a:r>
          </a:p>
          <a:p>
            <a:endParaRPr lang="zh-CN" altLang="en-US" sz="2800" dirty="0">
              <a:solidFill>
                <a:schemeClr val="bg1"/>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CE0457AB-4C43-B368-237A-E38198F66BA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804" y="3173731"/>
            <a:ext cx="6167755" cy="2901949"/>
          </a:xfrm>
          <a:prstGeom prst="rect">
            <a:avLst/>
          </a:prstGeom>
          <a:noFill/>
          <a:ln>
            <a:noFill/>
          </a:ln>
        </p:spPr>
      </p:pic>
    </p:spTree>
    <p:extLst>
      <p:ext uri="{BB962C8B-B14F-4D97-AF65-F5344CB8AC3E}">
        <p14:creationId xmlns:p14="http://schemas.microsoft.com/office/powerpoint/2010/main" val="114962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170180" y="1724720"/>
            <a:ext cx="12192000" cy="2677656"/>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启动节点</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cd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/nodes/127.0.0.1</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 bash start_all.sh</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C8735C9C-43C9-10CC-C556-D6D66CB8508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5436" y="3190241"/>
            <a:ext cx="5897880" cy="3363500"/>
          </a:xfrm>
          <a:prstGeom prst="rect">
            <a:avLst/>
          </a:prstGeom>
          <a:noFill/>
          <a:ln>
            <a:noFill/>
          </a:ln>
        </p:spPr>
      </p:pic>
    </p:spTree>
    <p:extLst>
      <p:ext uri="{BB962C8B-B14F-4D97-AF65-F5344CB8AC3E}">
        <p14:creationId xmlns:p14="http://schemas.microsoft.com/office/powerpoint/2010/main" val="33507880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3.2.3  </a:t>
              </a:r>
              <a:r>
                <a:rPr lang="zh-CN" altLang="en-US" sz="4000" b="1" dirty="0">
                  <a:solidFill>
                    <a:schemeClr val="bg1"/>
                  </a:solidFill>
                  <a:latin typeface="+mj-ea"/>
                </a:rPr>
                <a:t>使用</a:t>
              </a:r>
              <a:r>
                <a:rPr lang="en-US" altLang="zh-CN" sz="4000" b="1" dirty="0">
                  <a:solidFill>
                    <a:schemeClr val="bg1"/>
                  </a:solidFill>
                  <a:latin typeface="+mj-ea"/>
                </a:rPr>
                <a:t>build_chain.sh</a:t>
              </a:r>
              <a:r>
                <a:rPr lang="zh-CN" altLang="en-US" sz="4000" b="1" dirty="0">
                  <a:solidFill>
                    <a:schemeClr val="bg1"/>
                  </a:solidFill>
                  <a:latin typeface="+mj-ea"/>
                </a:rPr>
                <a:t>开发部署工具</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170180" y="1724720"/>
            <a:ext cx="12192000" cy="5262979"/>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查看群组内各节点的共识状态</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tail -f node*/log/* | grep "++"</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节点正常共识打印</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日志，</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日志字段含义：</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：群组</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ID</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blkNum</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Leader</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节点产生的新区块高度；</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tx</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新区块中包含的交易数目；</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nodeIdx</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本节点索引；</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e</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hash: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共识节点产生的最新区块哈希。</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5404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3.2.4  </a:t>
              </a:r>
              <a:r>
                <a:rPr lang="zh-CN" altLang="en-US" sz="4000" b="1" dirty="0">
                  <a:solidFill>
                    <a:schemeClr val="bg1"/>
                  </a:solidFill>
                  <a:latin typeface="+mj-ea"/>
                </a:rPr>
                <a:t>控制台配置</a:t>
              </a:r>
              <a:r>
                <a:rPr lang="en-US" altLang="zh-CN" sz="4000" b="1" dirty="0">
                  <a:solidFill>
                    <a:schemeClr val="bg1"/>
                  </a:solidFill>
                  <a:latin typeface="+mj-ea"/>
                </a:rPr>
                <a:t>&amp;</a:t>
              </a:r>
              <a:r>
                <a:rPr lang="zh-CN" altLang="en-US" sz="4000" b="1" dirty="0">
                  <a:solidFill>
                    <a:schemeClr val="bg1"/>
                  </a:solidFill>
                  <a:latin typeface="+mj-ea"/>
                </a:rPr>
                <a:t>启动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759460" y="1921440"/>
            <a:ext cx="10711180" cy="2246769"/>
          </a:xfrm>
          <a:prstGeom prst="rect">
            <a:avLst/>
          </a:prstGeom>
          <a:noFill/>
        </p:spPr>
        <p:txBody>
          <a:bodyPr wrap="square" rtlCol="0">
            <a:spAutoFit/>
          </a:bodyPr>
          <a:lstStyle/>
          <a:p>
            <a:pPr indent="720000" algn="just"/>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控制台是</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 BCOS 2.0</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重要的交互式客户端工具，它通过</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Java SDK</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与区块链节点建立连接，实现对区块链节点数据的读写访问请求。控制台拥有丰富的命令，包括查询区块链状态、管理区块链节点、部署并调用合约等。此外，控制台提供一个合约编译工具，用户可以方便快捷的将</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Solidity</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合约文件编译为</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Java</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合约文件。</a:t>
            </a:r>
          </a:p>
        </p:txBody>
      </p:sp>
    </p:spTree>
    <p:extLst>
      <p:ext uri="{BB962C8B-B14F-4D97-AF65-F5344CB8AC3E}">
        <p14:creationId xmlns:p14="http://schemas.microsoft.com/office/powerpoint/2010/main" val="2913883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3.2.4  </a:t>
              </a:r>
              <a:r>
                <a:rPr lang="zh-CN" altLang="en-US" sz="4000" b="1" dirty="0">
                  <a:solidFill>
                    <a:schemeClr val="bg1"/>
                  </a:solidFill>
                  <a:latin typeface="+mj-ea"/>
                </a:rPr>
                <a:t>控制台配置</a:t>
              </a:r>
              <a:r>
                <a:rPr lang="en-US" altLang="zh-CN" sz="4000" b="1" dirty="0">
                  <a:solidFill>
                    <a:schemeClr val="bg1"/>
                  </a:solidFill>
                  <a:latin typeface="+mj-ea"/>
                </a:rPr>
                <a:t>&amp;</a:t>
              </a:r>
              <a:r>
                <a:rPr lang="zh-CN" altLang="en-US" sz="4000" b="1" dirty="0">
                  <a:solidFill>
                    <a:schemeClr val="bg1"/>
                  </a:solidFill>
                  <a:latin typeface="+mj-ea"/>
                </a:rPr>
                <a:t>启动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170180" y="1724720"/>
            <a:ext cx="12192000" cy="3539430"/>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控制台配置</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cd ~ &amp;&amp; mkdir -p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&amp;&amp; cd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curl -#LO </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hlinkClick r:id="rId3"/>
              </a:rPr>
              <a:t>https://github.com/FISCO-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BCOS/console/releases/download/v2.7.1/download_console.sh &amp;&amp; bash 	download_console.sh</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D1FAE61B-6ACB-D493-F724-05CEAA523F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3952" y="4036130"/>
            <a:ext cx="7548879" cy="2579841"/>
          </a:xfrm>
          <a:prstGeom prst="rect">
            <a:avLst/>
          </a:prstGeom>
          <a:noFill/>
          <a:ln>
            <a:noFill/>
          </a:ln>
        </p:spPr>
      </p:pic>
    </p:spTree>
    <p:extLst>
      <p:ext uri="{BB962C8B-B14F-4D97-AF65-F5344CB8AC3E}">
        <p14:creationId xmlns:p14="http://schemas.microsoft.com/office/powerpoint/2010/main" val="2007473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3.2.4  </a:t>
              </a:r>
              <a:r>
                <a:rPr lang="zh-CN" altLang="en-US" sz="4000" b="1" dirty="0">
                  <a:solidFill>
                    <a:schemeClr val="bg1"/>
                  </a:solidFill>
                  <a:latin typeface="+mj-ea"/>
                </a:rPr>
                <a:t>控制台配置</a:t>
              </a:r>
              <a:r>
                <a:rPr lang="en-US" altLang="zh-CN" sz="4000" b="1" dirty="0">
                  <a:solidFill>
                    <a:schemeClr val="bg1"/>
                  </a:solidFill>
                  <a:latin typeface="+mj-ea"/>
                </a:rPr>
                <a:t>&amp;</a:t>
              </a:r>
              <a:r>
                <a:rPr lang="zh-CN" altLang="en-US" sz="4000" b="1" dirty="0">
                  <a:solidFill>
                    <a:schemeClr val="bg1"/>
                  </a:solidFill>
                  <a:latin typeface="+mj-ea"/>
                </a:rPr>
                <a:t>启动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271780" y="1443841"/>
            <a:ext cx="12192000" cy="3970318"/>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进入控制台操作目录，拷贝</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group2</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节点证书</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cd console</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cp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/nodes/127.0.0.1/</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sdk</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conf/</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获取</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node0</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channel_listen_port</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，拷贝控制台配置</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grep "channel listen port"~/</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/nodes/127.0.0.1/node*/config.ini</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cp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/console/conf/config-</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example.toml</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/console/conf/</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conftoml</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31435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3.2.4  </a:t>
              </a:r>
              <a:r>
                <a:rPr lang="zh-CN" altLang="en-US" sz="4000" b="1" dirty="0">
                  <a:solidFill>
                    <a:schemeClr val="bg1"/>
                  </a:solidFill>
                  <a:latin typeface="+mj-ea"/>
                </a:rPr>
                <a:t>控制台配置</a:t>
              </a:r>
              <a:r>
                <a:rPr lang="en-US" altLang="zh-CN" sz="4000" b="1" dirty="0">
                  <a:solidFill>
                    <a:schemeClr val="bg1"/>
                  </a:solidFill>
                  <a:latin typeface="+mj-ea"/>
                </a:rPr>
                <a:t>&amp;</a:t>
              </a:r>
              <a:r>
                <a:rPr lang="zh-CN" altLang="en-US" sz="4000" b="1" dirty="0">
                  <a:solidFill>
                    <a:schemeClr val="bg1"/>
                  </a:solidFill>
                  <a:latin typeface="+mj-ea"/>
                </a:rPr>
                <a:t>启动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271780" y="1443841"/>
            <a:ext cx="12192000" cy="3108543"/>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下载</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JAVA</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依赖</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java</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apt install openjdk-11-jre-headless</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4F788960-B408-D873-8825-C0EB54137B9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0000" y="3044825"/>
            <a:ext cx="8290560" cy="3108543"/>
          </a:xfrm>
          <a:prstGeom prst="rect">
            <a:avLst/>
          </a:prstGeom>
          <a:noFill/>
          <a:ln>
            <a:noFill/>
          </a:ln>
        </p:spPr>
      </p:pic>
    </p:spTree>
    <p:extLst>
      <p:ext uri="{BB962C8B-B14F-4D97-AF65-F5344CB8AC3E}">
        <p14:creationId xmlns:p14="http://schemas.microsoft.com/office/powerpoint/2010/main" val="2099014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3.2.4  </a:t>
              </a:r>
              <a:r>
                <a:rPr lang="zh-CN" altLang="en-US" sz="4000" b="1" dirty="0">
                  <a:solidFill>
                    <a:schemeClr val="bg1"/>
                  </a:solidFill>
                  <a:latin typeface="+mj-ea"/>
                </a:rPr>
                <a:t>控制台配置</a:t>
              </a:r>
              <a:r>
                <a:rPr lang="en-US" altLang="zh-CN" sz="4000" b="1" dirty="0">
                  <a:solidFill>
                    <a:schemeClr val="bg1"/>
                  </a:solidFill>
                  <a:latin typeface="+mj-ea"/>
                </a:rPr>
                <a:t>&amp;</a:t>
              </a:r>
              <a:r>
                <a:rPr lang="zh-CN" altLang="en-US" sz="4000" b="1" dirty="0">
                  <a:solidFill>
                    <a:schemeClr val="bg1"/>
                  </a:solidFill>
                  <a:latin typeface="+mj-ea"/>
                </a:rPr>
                <a:t>启动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271780" y="1443841"/>
            <a:ext cx="12192000" cy="2246769"/>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5</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启动控制台</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bash start.sh</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5790E428-4A65-EBF5-5AB5-F1FDA8A7C13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930" y="2499360"/>
            <a:ext cx="6976110" cy="3383280"/>
          </a:xfrm>
          <a:prstGeom prst="rect">
            <a:avLst/>
          </a:prstGeom>
          <a:noFill/>
          <a:ln>
            <a:noFill/>
          </a:ln>
        </p:spPr>
      </p:pic>
    </p:spTree>
    <p:extLst>
      <p:ext uri="{BB962C8B-B14F-4D97-AF65-F5344CB8AC3E}">
        <p14:creationId xmlns:p14="http://schemas.microsoft.com/office/powerpoint/2010/main" val="468495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3464234" cy="1220104"/>
            <a:chOff x="2242632" y="2041909"/>
            <a:chExt cx="3464234" cy="1220104"/>
          </a:xfrm>
        </p:grpSpPr>
        <p:sp>
          <p:nvSpPr>
            <p:cNvPr id="6" name="文本框 5"/>
            <p:cNvSpPr txBox="1"/>
            <p:nvPr/>
          </p:nvSpPr>
          <p:spPr>
            <a:xfrm>
              <a:off x="2242632" y="2677238"/>
              <a:ext cx="3464234" cy="58477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ea typeface="+mj-ea"/>
                </a:rPr>
                <a:t>基础环境搭建</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01</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3.2.5  </a:t>
              </a:r>
              <a:r>
                <a:rPr lang="zh-CN" altLang="en-US" sz="4000" b="1" dirty="0">
                  <a:solidFill>
                    <a:schemeClr val="bg1"/>
                  </a:solidFill>
                  <a:latin typeface="+mj-ea"/>
                </a:rPr>
                <a:t>通过控制台发送交易</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495300" y="1677521"/>
            <a:ext cx="12192000" cy="3108543"/>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）发送交易</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[group:1]&gt;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getBlockNumber</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[group:1]&gt; switch 2</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[group:2]&gt;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getBlockNumber</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[group:2]&gt; switch 3</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[group:3]&gt;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getBlockNumber</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88654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3.2.5  </a:t>
              </a:r>
              <a:r>
                <a:rPr lang="zh-CN" altLang="en-US" sz="4000" b="1" dirty="0">
                  <a:solidFill>
                    <a:schemeClr val="bg1"/>
                  </a:solidFill>
                  <a:latin typeface="+mj-ea"/>
                </a:rPr>
                <a:t>通过控制台发送交易</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CBFEA741-7775-C478-A68D-88F4EA846539}"/>
              </a:ext>
            </a:extLst>
          </p:cNvPr>
          <p:cNvSpPr txBox="1"/>
          <p:nvPr/>
        </p:nvSpPr>
        <p:spPr>
          <a:xfrm>
            <a:off x="495300" y="1677521"/>
            <a:ext cx="12192000" cy="2677656"/>
          </a:xfrm>
          <a:prstGeom prst="rect">
            <a:avLst/>
          </a:prstGeom>
          <a:noFill/>
        </p:spPr>
        <p:txBody>
          <a:bodyPr wrap="square" rtlCol="0">
            <a:spAutoFit/>
          </a:bodyPr>
          <a:lstStyle/>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退出控制台</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[group:3]&gt; exit</a:t>
            </a:r>
          </a:p>
          <a:p>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查看交易情况</a:t>
            </a:r>
            <a:endPar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cd ~/</a:t>
            </a:r>
            <a:r>
              <a:rPr lang="en-US" altLang="zh-CN" sz="2800"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fisco</a:t>
            </a:r>
            <a:r>
              <a:rPr lang="en-US" altLang="zh-CN"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/nodes/127.0.0.1</a:t>
            </a:r>
          </a:p>
          <a:p>
            <a:endParaRPr lang="zh-CN" altLang="en-US" sz="28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a:extLst>
              <a:ext uri="{FF2B5EF4-FFF2-40B4-BE49-F238E27FC236}">
                <a16:creationId xmlns:a16="http://schemas.microsoft.com/office/drawing/2014/main" id="{B642D851-D655-EF0F-1AF7-2701926920FB}"/>
              </a:ext>
            </a:extLst>
          </p:cNvPr>
          <p:cNvPicPr>
            <a:picLocks noChangeAspect="1"/>
          </p:cNvPicPr>
          <p:nvPr/>
        </p:nvPicPr>
        <p:blipFill rotWithShape="1">
          <a:blip r:embed="rId3"/>
          <a:srcRect t="11942"/>
          <a:stretch/>
        </p:blipFill>
        <p:spPr bwMode="auto">
          <a:xfrm>
            <a:off x="1497012" y="3988609"/>
            <a:ext cx="8988108" cy="776431"/>
          </a:xfrm>
          <a:prstGeom prst="rect">
            <a:avLst/>
          </a:prstGeom>
          <a:ln>
            <a:noFill/>
          </a:ln>
          <a:extLst>
            <a:ext uri="{53640926-AAD7-44D8-BBD7-CCE9431645EC}">
              <a14:shadowObscured xmlns:a14="http://schemas.microsoft.com/office/drawing/2010/main"/>
            </a:ext>
          </a:extLst>
        </p:spPr>
      </p:pic>
      <p:pic>
        <p:nvPicPr>
          <p:cNvPr id="4" name="图片 3">
            <a:extLst>
              <a:ext uri="{FF2B5EF4-FFF2-40B4-BE49-F238E27FC236}">
                <a16:creationId xmlns:a16="http://schemas.microsoft.com/office/drawing/2014/main" id="{953D7D34-9184-E28C-C61C-FBF842C51719}"/>
              </a:ext>
            </a:extLst>
          </p:cNvPr>
          <p:cNvPicPr>
            <a:picLocks noChangeAspect="1"/>
          </p:cNvPicPr>
          <p:nvPr/>
        </p:nvPicPr>
        <p:blipFill>
          <a:blip r:embed="rId4"/>
          <a:stretch>
            <a:fillRect/>
          </a:stretch>
        </p:blipFill>
        <p:spPr>
          <a:xfrm>
            <a:off x="1497012" y="4803140"/>
            <a:ext cx="8988108" cy="922020"/>
          </a:xfrm>
          <a:prstGeom prst="rect">
            <a:avLst/>
          </a:prstGeom>
        </p:spPr>
      </p:pic>
      <p:pic>
        <p:nvPicPr>
          <p:cNvPr id="5" name="图片 4">
            <a:extLst>
              <a:ext uri="{FF2B5EF4-FFF2-40B4-BE49-F238E27FC236}">
                <a16:creationId xmlns:a16="http://schemas.microsoft.com/office/drawing/2014/main" id="{DE78497A-5667-10E9-E52A-68CF58B207EC}"/>
              </a:ext>
            </a:extLst>
          </p:cNvPr>
          <p:cNvPicPr>
            <a:picLocks noChangeAspect="1"/>
          </p:cNvPicPr>
          <p:nvPr/>
        </p:nvPicPr>
        <p:blipFill>
          <a:blip r:embed="rId5"/>
          <a:stretch>
            <a:fillRect/>
          </a:stretch>
        </p:blipFill>
        <p:spPr>
          <a:xfrm>
            <a:off x="1497012" y="5763260"/>
            <a:ext cx="8988108" cy="927735"/>
          </a:xfrm>
          <a:prstGeom prst="rect">
            <a:avLst/>
          </a:prstGeom>
        </p:spPr>
      </p:pic>
    </p:spTree>
    <p:extLst>
      <p:ext uri="{BB962C8B-B14F-4D97-AF65-F5344CB8AC3E}">
        <p14:creationId xmlns:p14="http://schemas.microsoft.com/office/powerpoint/2010/main" val="39409207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24"/>
          <p:cNvSpPr/>
          <p:nvPr/>
        </p:nvSpPr>
        <p:spPr>
          <a:xfrm>
            <a:off x="2666317" y="2197100"/>
            <a:ext cx="6928275"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gradFill>
            <a:gsLst>
              <a:gs pos="0">
                <a:srgbClr val="2D1070"/>
              </a:gs>
              <a:gs pos="100000">
                <a:srgbClr val="11D1C4"/>
              </a:gs>
            </a:gsLst>
            <a:lin ang="12600000" scaled="0"/>
          </a:gra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7" name="Text Placeholder 3"/>
          <p:cNvSpPr txBox="1"/>
          <p:nvPr/>
        </p:nvSpPr>
        <p:spPr>
          <a:xfrm>
            <a:off x="676597" y="3935720"/>
            <a:ext cx="2085848" cy="881781"/>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安装</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VMware</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虚拟机</a:t>
            </a:r>
          </a:p>
        </p:txBody>
      </p:sp>
      <p:sp>
        <p:nvSpPr>
          <p:cNvPr id="9" name="Shape 1626"/>
          <p:cNvSpPr/>
          <p:nvPr/>
        </p:nvSpPr>
        <p:spPr>
          <a:xfrm flipV="1">
            <a:off x="3182368" y="4149225"/>
            <a:ext cx="1" cy="1386955"/>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0" name="Shape 1627"/>
          <p:cNvSpPr/>
          <p:nvPr/>
        </p:nvSpPr>
        <p:spPr>
          <a:xfrm flipV="1">
            <a:off x="4510624" y="2634578"/>
            <a:ext cx="1" cy="1969700"/>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1" name="Shape 1628"/>
          <p:cNvSpPr/>
          <p:nvPr/>
        </p:nvSpPr>
        <p:spPr>
          <a:xfrm flipV="1">
            <a:off x="5791225" y="1963436"/>
            <a:ext cx="1" cy="2049549"/>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2" name="Shape 1629"/>
          <p:cNvSpPr/>
          <p:nvPr/>
        </p:nvSpPr>
        <p:spPr>
          <a:xfrm flipV="1">
            <a:off x="7585481" y="3456551"/>
            <a:ext cx="1" cy="1360951"/>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3" name="Shape 1630"/>
          <p:cNvSpPr/>
          <p:nvPr/>
        </p:nvSpPr>
        <p:spPr>
          <a:xfrm>
            <a:off x="2970997" y="3939617"/>
            <a:ext cx="422743"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4" name="Shape 1636"/>
          <p:cNvSpPr/>
          <p:nvPr/>
        </p:nvSpPr>
        <p:spPr>
          <a:xfrm>
            <a:off x="4295908" y="2403782"/>
            <a:ext cx="422744" cy="422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5" name="Shape 1642"/>
          <p:cNvSpPr/>
          <p:nvPr/>
        </p:nvSpPr>
        <p:spPr>
          <a:xfrm>
            <a:off x="5582679" y="1566096"/>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6" name="Shape 1648"/>
          <p:cNvSpPr/>
          <p:nvPr/>
        </p:nvSpPr>
        <p:spPr>
          <a:xfrm>
            <a:off x="7372331" y="4646460"/>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7" name="Shape 1653"/>
          <p:cNvSpPr/>
          <p:nvPr/>
        </p:nvSpPr>
        <p:spPr>
          <a:xfrm>
            <a:off x="3124593" y="5486628"/>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8" name="Shape 1654"/>
          <p:cNvSpPr/>
          <p:nvPr/>
        </p:nvSpPr>
        <p:spPr>
          <a:xfrm>
            <a:off x="4420741" y="4516851"/>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19" name="Shape 1655"/>
          <p:cNvSpPr/>
          <p:nvPr/>
        </p:nvSpPr>
        <p:spPr>
          <a:xfrm>
            <a:off x="5675689" y="3901071"/>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20" name="Shape 1656"/>
          <p:cNvSpPr/>
          <p:nvPr/>
        </p:nvSpPr>
        <p:spPr>
          <a:xfrm>
            <a:off x="7439490" y="3316506"/>
            <a:ext cx="285751"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22" name="Text Placeholder 3"/>
          <p:cNvSpPr txBox="1"/>
          <p:nvPr/>
        </p:nvSpPr>
        <p:spPr>
          <a:xfrm>
            <a:off x="1828727" y="2416032"/>
            <a:ext cx="2250495"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Ubuntu</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操作系统</a:t>
            </a:r>
          </a:p>
        </p:txBody>
      </p:sp>
      <p:sp>
        <p:nvSpPr>
          <p:cNvPr id="24" name="Text Placeholder 3"/>
          <p:cNvSpPr txBox="1"/>
          <p:nvPr/>
        </p:nvSpPr>
        <p:spPr>
          <a:xfrm>
            <a:off x="6213966" y="1595488"/>
            <a:ext cx="1855452"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下载</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FISCO BCOS</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区块链的源代码并将其安装在</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Ubuntu</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操作系统上</a:t>
            </a:r>
          </a:p>
        </p:txBody>
      </p:sp>
      <p:sp>
        <p:nvSpPr>
          <p:cNvPr id="26" name="Text Placeholder 3"/>
          <p:cNvSpPr txBox="1"/>
          <p:nvPr/>
        </p:nvSpPr>
        <p:spPr>
          <a:xfrm>
            <a:off x="8005836" y="4674101"/>
            <a:ext cx="1854289"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搭建多群组</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FISCO BCOS</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区块链的管理工具</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console</a:t>
            </a:r>
            <a:r>
              <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控制台及部署工具</a:t>
            </a: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build chain.sh</a:t>
            </a:r>
            <a:endPar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 name="Text Placeholder 4"/>
          <p:cNvSpPr txBox="1"/>
          <p:nvPr/>
        </p:nvSpPr>
        <p:spPr>
          <a:xfrm>
            <a:off x="3053797" y="401053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01</a:t>
            </a:r>
          </a:p>
        </p:txBody>
      </p:sp>
      <p:sp>
        <p:nvSpPr>
          <p:cNvPr id="29" name="Text Placeholder 4"/>
          <p:cNvSpPr txBox="1"/>
          <p:nvPr/>
        </p:nvSpPr>
        <p:spPr>
          <a:xfrm>
            <a:off x="4378711" y="2460626"/>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02</a:t>
            </a:r>
          </a:p>
        </p:txBody>
      </p:sp>
      <p:sp>
        <p:nvSpPr>
          <p:cNvPr id="30" name="Text Placeholder 4"/>
          <p:cNvSpPr txBox="1"/>
          <p:nvPr/>
        </p:nvSpPr>
        <p:spPr>
          <a:xfrm>
            <a:off x="5669265" y="1622943"/>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03</a:t>
            </a:r>
          </a:p>
        </p:txBody>
      </p:sp>
      <p:sp>
        <p:nvSpPr>
          <p:cNvPr id="31" name="Text Placeholder 4"/>
          <p:cNvSpPr txBox="1"/>
          <p:nvPr/>
        </p:nvSpPr>
        <p:spPr>
          <a:xfrm>
            <a:off x="7455134" y="472394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04</a:t>
            </a:r>
          </a:p>
        </p:txBody>
      </p:sp>
      <p:sp>
        <p:nvSpPr>
          <p:cNvPr id="32" name="Shape 1625"/>
          <p:cNvSpPr/>
          <p:nvPr/>
        </p:nvSpPr>
        <p:spPr>
          <a:xfrm>
            <a:off x="9701600" y="2138056"/>
            <a:ext cx="1386955" cy="1386955"/>
          </a:xfrm>
          <a:prstGeom prst="roundRect">
            <a:avLst/>
          </a:prstGeom>
          <a:solidFill>
            <a:srgbClr val="2D1070"/>
          </a:solidFill>
          <a:ln w="12700">
            <a:miter lim="400000"/>
          </a:ln>
        </p:spPr>
        <p:txBody>
          <a:bodyPr lIns="0" tIns="0" rIns="0" bIns="0"/>
          <a:lstStyle/>
          <a:p>
            <a:pPr defTabSz="1219200">
              <a:defRPr/>
            </a:pPr>
            <a:endParaRPr sz="1735" kern="0">
              <a:solidFill>
                <a:schemeClr val="bg1"/>
              </a:solidFill>
              <a:latin typeface="Times New Roman" panose="02020603050405020304" pitchFamily="18" charset="0"/>
              <a:cs typeface="Times New Roman" panose="02020603050405020304" pitchFamily="18" charset="0"/>
            </a:endParaRPr>
          </a:p>
        </p:txBody>
      </p:sp>
      <p:sp>
        <p:nvSpPr>
          <p:cNvPr id="34" name="Text Placeholder 3"/>
          <p:cNvSpPr txBox="1"/>
          <p:nvPr/>
        </p:nvSpPr>
        <p:spPr>
          <a:xfrm>
            <a:off x="9885069" y="2892360"/>
            <a:ext cx="1020016"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865"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WEBASE</a:t>
            </a:r>
            <a:endParaRPr lang="id-ID" sz="1865"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8245" y="2307962"/>
            <a:ext cx="603670" cy="603670"/>
          </a:xfrm>
          <a:prstGeom prst="rect">
            <a:avLst/>
          </a:prstGeom>
        </p:spPr>
      </p:pic>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Times New Roman" panose="02020603050405020304" pitchFamily="18" charset="0"/>
                  <a:cs typeface="Times New Roman" panose="02020603050405020304" pitchFamily="18" charset="0"/>
                </a:rPr>
                <a:t>任务总结</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3.1.1  </a:t>
              </a:r>
              <a:r>
                <a:rPr lang="zh-CN" altLang="en-US" sz="4000" b="1" dirty="0">
                  <a:solidFill>
                    <a:schemeClr val="bg1"/>
                  </a:solidFill>
                  <a:latin typeface="+mj-ea"/>
                </a:rPr>
                <a:t>安装</a:t>
              </a:r>
              <a:r>
                <a:rPr lang="en-US" altLang="zh-CN" sz="4000" b="1" dirty="0">
                  <a:solidFill>
                    <a:schemeClr val="bg1"/>
                  </a:solidFill>
                  <a:latin typeface="+mj-ea"/>
                </a:rPr>
                <a:t>VMware </a:t>
              </a:r>
              <a:r>
                <a:rPr lang="zh-CN" altLang="en-US" sz="4000" b="1" dirty="0">
                  <a:solidFill>
                    <a:schemeClr val="bg1"/>
                  </a:solidFill>
                  <a:latin typeface="+mj-ea"/>
                </a:rPr>
                <a:t>虚拟机</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1175436" y="2044005"/>
            <a:ext cx="9411284" cy="1384995"/>
          </a:xfrm>
          <a:prstGeom prst="rect">
            <a:avLst/>
          </a:prstGeom>
          <a:noFill/>
        </p:spPr>
        <p:txBody>
          <a:bodyPr wrap="square" rtlCol="0">
            <a:spAutoFit/>
          </a:bodyPr>
          <a:lstStyle/>
          <a:p>
            <a:pPr indent="720000" algn="just"/>
            <a:r>
              <a:rPr lang="zh-CN"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为便于读者学习，且不过多占用物理资源的出发点，本书选择在</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 </a:t>
            </a:r>
            <a:r>
              <a:rPr lang="zh-CN"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虚拟机中搭建</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FISCO BCOS</a:t>
            </a:r>
            <a:r>
              <a:rPr lang="zh-CN"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区块链环境。</a:t>
            </a:r>
            <a:r>
              <a:rPr lang="zh-CN" altLang="zh-CN" sz="28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访问</a:t>
            </a:r>
            <a:r>
              <a:rPr lang="en-US" altLang="zh-CN" sz="2800" dirty="0">
                <a:solidFill>
                  <a:schemeClr val="bg1"/>
                </a:solidFill>
                <a:effectLst/>
                <a:latin typeface="Times New Roman" panose="02020603050405020304" pitchFamily="18" charset="0"/>
                <a:ea typeface="宋体" panose="02010600030101010101" pitchFamily="2" charset="-122"/>
              </a:rPr>
              <a:t>VMware</a:t>
            </a:r>
            <a:r>
              <a:rPr lang="zh-CN" altLang="zh-CN" sz="28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的官网可以下载最新的安装包。</a:t>
            </a:r>
            <a:endParaRPr lang="zh-CN" altLang="en-US" sz="28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1175436" y="2044005"/>
            <a:ext cx="9411284" cy="1384995"/>
          </a:xfrm>
          <a:prstGeom prst="rect">
            <a:avLst/>
          </a:prstGeom>
          <a:noFill/>
        </p:spPr>
        <p:txBody>
          <a:bodyPr wrap="square" rtlCol="0">
            <a:spAutoFit/>
          </a:bodyPr>
          <a:lstStyle/>
          <a:p>
            <a:pPr indent="720000" algn="just"/>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为了便于读者学习，本书选择</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作为搭建</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FISCO BCOS</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区块链环境的基础环境，并推荐在</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en-US" sz="28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zh-CN" altLang="en-US" sz="2800" dirty="0">
              <a:solidFill>
                <a:schemeClr val="bg1"/>
              </a:solidFill>
            </a:endParaRPr>
          </a:p>
        </p:txBody>
      </p:sp>
    </p:spTree>
    <p:extLst>
      <p:ext uri="{BB962C8B-B14F-4D97-AF65-F5344CB8AC3E}">
        <p14:creationId xmlns:p14="http://schemas.microsoft.com/office/powerpoint/2010/main" val="1062449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892552"/>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p>
          <a:p>
            <a:endParaRPr lang="zh-CN" altLang="en-US" sz="2800" dirty="0">
              <a:solidFill>
                <a:schemeClr val="bg1"/>
              </a:solidFill>
            </a:endParaRPr>
          </a:p>
        </p:txBody>
      </p:sp>
      <p:pic>
        <p:nvPicPr>
          <p:cNvPr id="2" name="图片 1">
            <a:extLst>
              <a:ext uri="{FF2B5EF4-FFF2-40B4-BE49-F238E27FC236}">
                <a16:creationId xmlns:a16="http://schemas.microsoft.com/office/drawing/2014/main" id="{51DBDD6C-F7E9-5929-8C2B-6B28F94553C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2697" y="2338198"/>
            <a:ext cx="3788428" cy="3310761"/>
          </a:xfrm>
          <a:prstGeom prst="rect">
            <a:avLst/>
          </a:prstGeom>
          <a:noFill/>
          <a:ln>
            <a:noFill/>
          </a:ln>
        </p:spPr>
      </p:pic>
      <p:pic>
        <p:nvPicPr>
          <p:cNvPr id="4" name="图片 3">
            <a:extLst>
              <a:ext uri="{FF2B5EF4-FFF2-40B4-BE49-F238E27FC236}">
                <a16:creationId xmlns:a16="http://schemas.microsoft.com/office/drawing/2014/main" id="{01B8E6C8-B5AF-C966-85F8-01F198B667C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5586" y="2338198"/>
            <a:ext cx="3995454" cy="3310761"/>
          </a:xfrm>
          <a:prstGeom prst="rect">
            <a:avLst/>
          </a:prstGeom>
          <a:noFill/>
          <a:ln>
            <a:noFill/>
          </a:ln>
        </p:spPr>
      </p:pic>
    </p:spTree>
    <p:extLst>
      <p:ext uri="{BB962C8B-B14F-4D97-AF65-F5344CB8AC3E}">
        <p14:creationId xmlns:p14="http://schemas.microsoft.com/office/powerpoint/2010/main" val="2763835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用户名</a:t>
            </a:r>
            <a:r>
              <a:rPr lang="en-US" altLang="zh-CN" sz="24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:block-chain  </a:t>
            </a:r>
            <a:r>
              <a:rPr lang="zh-CN" altLang="en-US" sz="24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密码：</a:t>
            </a:r>
            <a:r>
              <a:rPr lang="en-US" altLang="zh-CN" sz="2400" kern="1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123456</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5" name="图片 4">
            <a:extLst>
              <a:ext uri="{FF2B5EF4-FFF2-40B4-BE49-F238E27FC236}">
                <a16:creationId xmlns:a16="http://schemas.microsoft.com/office/drawing/2014/main" id="{3C6273B8-FE13-93CE-8747-A518D280DFDA}"/>
              </a:ext>
            </a:extLst>
          </p:cNvPr>
          <p:cNvPicPr>
            <a:picLocks noChangeAspect="1"/>
          </p:cNvPicPr>
          <p:nvPr/>
        </p:nvPicPr>
        <p:blipFill>
          <a:blip r:embed="rId3"/>
          <a:stretch>
            <a:fillRect/>
          </a:stretch>
        </p:blipFill>
        <p:spPr>
          <a:xfrm>
            <a:off x="1378636" y="2855734"/>
            <a:ext cx="3881670" cy="3310761"/>
          </a:xfrm>
          <a:prstGeom prst="rect">
            <a:avLst/>
          </a:prstGeom>
        </p:spPr>
      </p:pic>
      <p:pic>
        <p:nvPicPr>
          <p:cNvPr id="6" name="图片 5">
            <a:extLst>
              <a:ext uri="{FF2B5EF4-FFF2-40B4-BE49-F238E27FC236}">
                <a16:creationId xmlns:a16="http://schemas.microsoft.com/office/drawing/2014/main" id="{3D3A94D1-6394-D8F8-F7D3-9381CD999413}"/>
              </a:ext>
            </a:extLst>
          </p:cNvPr>
          <p:cNvPicPr>
            <a:picLocks noChangeAspect="1"/>
          </p:cNvPicPr>
          <p:nvPr/>
        </p:nvPicPr>
        <p:blipFill>
          <a:blip r:embed="rId4"/>
          <a:stretch>
            <a:fillRect/>
          </a:stretch>
        </p:blipFill>
        <p:spPr>
          <a:xfrm>
            <a:off x="5978542" y="2855734"/>
            <a:ext cx="3998578" cy="3310760"/>
          </a:xfrm>
          <a:prstGeom prst="rect">
            <a:avLst/>
          </a:prstGeom>
        </p:spPr>
      </p:pic>
    </p:spTree>
    <p:extLst>
      <p:ext uri="{BB962C8B-B14F-4D97-AF65-F5344CB8AC3E}">
        <p14:creationId xmlns:p14="http://schemas.microsoft.com/office/powerpoint/2010/main" val="1822673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2" name="图片 1">
            <a:extLst>
              <a:ext uri="{FF2B5EF4-FFF2-40B4-BE49-F238E27FC236}">
                <a16:creationId xmlns:a16="http://schemas.microsoft.com/office/drawing/2014/main" id="{D40B6CCB-C8F8-C0D6-F27C-575AD88A2048}"/>
              </a:ext>
            </a:extLst>
          </p:cNvPr>
          <p:cNvPicPr>
            <a:picLocks noChangeAspect="1"/>
          </p:cNvPicPr>
          <p:nvPr/>
        </p:nvPicPr>
        <p:blipFill>
          <a:blip r:embed="rId3"/>
          <a:stretch>
            <a:fillRect/>
          </a:stretch>
        </p:blipFill>
        <p:spPr>
          <a:xfrm>
            <a:off x="1371917" y="2685166"/>
            <a:ext cx="3779203" cy="3055233"/>
          </a:xfrm>
          <a:prstGeom prst="rect">
            <a:avLst/>
          </a:prstGeom>
        </p:spPr>
      </p:pic>
      <p:pic>
        <p:nvPicPr>
          <p:cNvPr id="4" name="图片 3">
            <a:extLst>
              <a:ext uri="{FF2B5EF4-FFF2-40B4-BE49-F238E27FC236}">
                <a16:creationId xmlns:a16="http://schemas.microsoft.com/office/drawing/2014/main" id="{C3C05F5B-997B-113A-A53D-1301D3407E55}"/>
              </a:ext>
            </a:extLst>
          </p:cNvPr>
          <p:cNvPicPr>
            <a:picLocks noChangeAspect="1"/>
          </p:cNvPicPr>
          <p:nvPr/>
        </p:nvPicPr>
        <p:blipFill>
          <a:blip r:embed="rId4"/>
          <a:stretch>
            <a:fillRect/>
          </a:stretch>
        </p:blipFill>
        <p:spPr>
          <a:xfrm>
            <a:off x="5699124" y="2685166"/>
            <a:ext cx="3779203" cy="3055233"/>
          </a:xfrm>
          <a:prstGeom prst="rect">
            <a:avLst/>
          </a:prstGeom>
        </p:spPr>
      </p:pic>
    </p:spTree>
    <p:extLst>
      <p:ext uri="{BB962C8B-B14F-4D97-AF65-F5344CB8AC3E}">
        <p14:creationId xmlns:p14="http://schemas.microsoft.com/office/powerpoint/2010/main" val="2111120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3.1.2  </a:t>
              </a:r>
              <a:r>
                <a:rPr lang="zh-CN" altLang="en-US" sz="4000" b="1" dirty="0">
                  <a:solidFill>
                    <a:schemeClr val="bg1"/>
                  </a:solidFill>
                  <a:latin typeface="+mj-ea"/>
                </a:rPr>
                <a:t>安装</a:t>
              </a:r>
              <a:r>
                <a:rPr lang="en-US" altLang="zh-CN" sz="4000" b="1" dirty="0">
                  <a:solidFill>
                    <a:schemeClr val="bg1"/>
                  </a:solidFill>
                  <a:latin typeface="+mj-ea"/>
                </a:rPr>
                <a:t>Ubuntu</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id="{E7B1161E-8494-8575-D0AE-F8308ED86541}"/>
              </a:ext>
            </a:extLst>
          </p:cNvPr>
          <p:cNvSpPr txBox="1"/>
          <p:nvPr/>
        </p:nvSpPr>
        <p:spPr>
          <a:xfrm>
            <a:off x="718236" y="1593850"/>
            <a:ext cx="9411284" cy="1261884"/>
          </a:xfrm>
          <a:prstGeom prst="rect">
            <a:avLst/>
          </a:prstGeom>
          <a:noFill/>
        </p:spPr>
        <p:txBody>
          <a:bodyPr wrap="square" rtlCol="0">
            <a:spAutoFit/>
          </a:bodyPr>
          <a:lstStyle/>
          <a:p>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VMware</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中安装</a:t>
            </a:r>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Ubuntu</a:t>
            </a:r>
            <a:r>
              <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虚拟机</a:t>
            </a:r>
            <a:endPar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800" dirty="0">
              <a:solidFill>
                <a:schemeClr val="bg1"/>
              </a:solidFill>
            </a:endParaRPr>
          </a:p>
        </p:txBody>
      </p:sp>
      <p:pic>
        <p:nvPicPr>
          <p:cNvPr id="5" name="图片 4">
            <a:extLst>
              <a:ext uri="{FF2B5EF4-FFF2-40B4-BE49-F238E27FC236}">
                <a16:creationId xmlns:a16="http://schemas.microsoft.com/office/drawing/2014/main" id="{8D4E9FB5-E80C-70B2-BA6E-B2D2CF40EEEF}"/>
              </a:ext>
            </a:extLst>
          </p:cNvPr>
          <p:cNvPicPr>
            <a:picLocks noChangeAspect="1"/>
          </p:cNvPicPr>
          <p:nvPr/>
        </p:nvPicPr>
        <p:blipFill>
          <a:blip r:embed="rId3"/>
          <a:stretch>
            <a:fillRect/>
          </a:stretch>
        </p:blipFill>
        <p:spPr>
          <a:xfrm>
            <a:off x="1734818" y="2695645"/>
            <a:ext cx="3568702" cy="3146355"/>
          </a:xfrm>
          <a:prstGeom prst="rect">
            <a:avLst/>
          </a:prstGeom>
        </p:spPr>
      </p:pic>
      <p:pic>
        <p:nvPicPr>
          <p:cNvPr id="6" name="图片 5">
            <a:extLst>
              <a:ext uri="{FF2B5EF4-FFF2-40B4-BE49-F238E27FC236}">
                <a16:creationId xmlns:a16="http://schemas.microsoft.com/office/drawing/2014/main" id="{D5C27FD4-B476-148C-F814-8ECD9174CD5D}"/>
              </a:ext>
            </a:extLst>
          </p:cNvPr>
          <p:cNvPicPr>
            <a:picLocks noChangeAspect="1"/>
          </p:cNvPicPr>
          <p:nvPr/>
        </p:nvPicPr>
        <p:blipFill>
          <a:blip r:embed="rId4"/>
          <a:stretch>
            <a:fillRect/>
          </a:stretch>
        </p:blipFill>
        <p:spPr>
          <a:xfrm>
            <a:off x="5818185" y="2695645"/>
            <a:ext cx="3701735" cy="3146355"/>
          </a:xfrm>
          <a:prstGeom prst="rect">
            <a:avLst/>
          </a:prstGeom>
        </p:spPr>
      </p:pic>
    </p:spTree>
    <p:extLst>
      <p:ext uri="{BB962C8B-B14F-4D97-AF65-F5344CB8AC3E}">
        <p14:creationId xmlns:p14="http://schemas.microsoft.com/office/powerpoint/2010/main" val="39485625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1380</Words>
  <Application>Microsoft Office PowerPoint</Application>
  <PresentationFormat>宽屏</PresentationFormat>
  <Paragraphs>174</Paragraphs>
  <Slides>32</Slides>
  <Notes>32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32</vt:i4>
      </vt:variant>
    </vt:vector>
  </HeadingPairs>
  <TitlesOfParts>
    <vt:vector size="38" baseType="lpstr">
      <vt:lpstr>等线</vt:lpstr>
      <vt:lpstr>宋体</vt:lpstr>
      <vt:lpstr>Arial</vt:lpstr>
      <vt:lpstr>Century Gothic</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茹玉 许</cp:lastModifiedBy>
  <cp:revision>29</cp:revision>
  <dcterms:created xsi:type="dcterms:W3CDTF">2019-09-22T02:56:00Z</dcterms:created>
  <dcterms:modified xsi:type="dcterms:W3CDTF">2024-04-28T05:00:58Z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TemplateUUID">
    <vt:lpwstr>v1.0_mb_xFN2afPY6jfkSh0nO2YIWg==</vt:lpwstr>
  </property>
  <property fmtid="{D5CDD505-2E9C-101B-9397-08002B2CF9AE}" pid="4" name="ICV">
    <vt:lpwstr>88D54343F46445F6A1595E485F6ED9E1_11</vt:lpwstr>
  </property>
</Properties>
</file>